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  <p:sldId id="260" r:id="rId5"/>
    <p:sldId id="261" r:id="rId6"/>
    <p:sldId id="262" r:id="rId7"/>
    <p:sldId id="263" r:id="rId8"/>
    <p:sldId id="264" r:id="rId9"/>
  </p:sldIdLst>
  <p:sldSz cx="6858000" cy="9144000" type="screen4x3"/>
  <p:notesSz cx="9369425" cy="7102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2316" y="4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657B-57D2-488B-B515-7D2580C1E0C6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5EF76-1FF5-4BAC-8480-E40C2DE0BE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657B-57D2-488B-B515-7D2580C1E0C6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5EF76-1FF5-4BAC-8480-E40C2DE0BE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657B-57D2-488B-B515-7D2580C1E0C6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5EF76-1FF5-4BAC-8480-E40C2DE0BE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657B-57D2-488B-B515-7D2580C1E0C6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5EF76-1FF5-4BAC-8480-E40C2DE0BE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657B-57D2-488B-B515-7D2580C1E0C6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5EF76-1FF5-4BAC-8480-E40C2DE0BE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657B-57D2-488B-B515-7D2580C1E0C6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5EF76-1FF5-4BAC-8480-E40C2DE0BE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657B-57D2-488B-B515-7D2580C1E0C6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5EF76-1FF5-4BAC-8480-E40C2DE0BE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657B-57D2-488B-B515-7D2580C1E0C6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5EF76-1FF5-4BAC-8480-E40C2DE0BE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657B-57D2-488B-B515-7D2580C1E0C6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5EF76-1FF5-4BAC-8480-E40C2DE0BE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657B-57D2-488B-B515-7D2580C1E0C6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5EF76-1FF5-4BAC-8480-E40C2DE0BE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657B-57D2-488B-B515-7D2580C1E0C6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5EF76-1FF5-4BAC-8480-E40C2DE0BE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7657B-57D2-488B-B515-7D2580C1E0C6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5EF76-1FF5-4BAC-8480-E40C2DE0BE3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0"/>
          <a:ext cx="6858000" cy="9083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29000"/>
                <a:gridCol w="3429000"/>
              </a:tblGrid>
              <a:tr h="3123596">
                <a:tc>
                  <a:txBody>
                    <a:bodyPr/>
                    <a:lstStyle/>
                    <a:p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latin typeface="Comic Sans MS" pitchFamily="66" charset="0"/>
                        </a:rPr>
                        <a:t>  Element</a:t>
                      </a:r>
                    </a:p>
                    <a:p>
                      <a:pPr algn="ctr"/>
                      <a:endParaRPr lang="en-US" sz="1400" dirty="0" smtClean="0">
                        <a:latin typeface="Comic Sans MS" pitchFamily="66" charset="0"/>
                      </a:endParaRPr>
                    </a:p>
                    <a:p>
                      <a:pPr algn="ctr"/>
                      <a:endParaRPr lang="en-US" sz="1400" dirty="0" smtClean="0">
                        <a:latin typeface="Comic Sans MS" pitchFamily="66" charset="0"/>
                      </a:endParaRPr>
                    </a:p>
                    <a:p>
                      <a:pPr algn="ctr"/>
                      <a:endParaRPr lang="en-US" sz="1400" dirty="0" smtClean="0">
                        <a:latin typeface="Comic Sans MS" pitchFamily="66" charset="0"/>
                      </a:endParaRPr>
                    </a:p>
                    <a:p>
                      <a:pPr algn="ctr"/>
                      <a:endParaRPr lang="en-US" sz="1400" dirty="0" smtClean="0">
                        <a:latin typeface="Comic Sans MS" pitchFamily="66" charset="0"/>
                      </a:endParaRPr>
                    </a:p>
                    <a:p>
                      <a:pPr algn="ctr"/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n-US" baseline="0" dirty="0" smtClean="0">
                          <a:latin typeface="Comic Sans MS" pitchFamily="66" charset="0"/>
                        </a:rPr>
                        <a:t>Pure substance that can’t be </a:t>
                      </a:r>
                    </a:p>
                    <a:p>
                      <a:pPr algn="ctr"/>
                      <a:r>
                        <a:rPr lang="en-US" baseline="0" dirty="0" smtClean="0">
                          <a:latin typeface="Comic Sans MS" pitchFamily="66" charset="0"/>
                        </a:rPr>
                        <a:t>broken down into another substance.    </a:t>
                      </a:r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endParaRPr lang="en-US" dirty="0" smtClean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 Compound</a:t>
                      </a:r>
                    </a:p>
                    <a:p>
                      <a:pPr algn="ctr"/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Two</a:t>
                      </a:r>
                      <a:r>
                        <a:rPr lang="en-US" baseline="0" dirty="0" smtClean="0">
                          <a:latin typeface="Comic Sans MS" pitchFamily="66" charset="0"/>
                        </a:rPr>
                        <a:t> or more different substances that are chemically bonded.</a:t>
                      </a:r>
                    </a:p>
                    <a:p>
                      <a:pPr algn="ctr"/>
                      <a:r>
                        <a:rPr lang="en-US" baseline="0" dirty="0" smtClean="0">
                          <a:latin typeface="Comic Sans MS" pitchFamily="66" charset="0"/>
                        </a:rPr>
                        <a:t>Ex:  H</a:t>
                      </a:r>
                      <a:r>
                        <a:rPr lang="en-US" sz="1000" baseline="0" dirty="0" smtClean="0">
                          <a:latin typeface="Comic Sans MS" pitchFamily="66" charset="0"/>
                        </a:rPr>
                        <a:t>2</a:t>
                      </a:r>
                      <a:r>
                        <a:rPr lang="en-US" sz="1800" baseline="0" dirty="0" smtClean="0">
                          <a:latin typeface="Comic Sans MS" pitchFamily="66" charset="0"/>
                        </a:rPr>
                        <a:t>O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56560">
                <a:tc>
                  <a:txBody>
                    <a:bodyPr/>
                    <a:lstStyle/>
                    <a:p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Organic Compound</a:t>
                      </a:r>
                    </a:p>
                    <a:p>
                      <a:pPr algn="ctr"/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Must have</a:t>
                      </a:r>
                      <a:r>
                        <a:rPr lang="en-US" baseline="0" dirty="0" smtClean="0">
                          <a:latin typeface="Comic Sans MS" pitchFamily="66" charset="0"/>
                        </a:rPr>
                        <a:t> at least one </a:t>
                      </a:r>
                    </a:p>
                    <a:p>
                      <a:pPr algn="ctr"/>
                      <a:r>
                        <a:rPr lang="en-US" baseline="0" dirty="0" smtClean="0">
                          <a:latin typeface="Comic Sans MS" pitchFamily="66" charset="0"/>
                        </a:rPr>
                        <a:t>Carbon (C) &amp;  Hydrogen (H)</a:t>
                      </a:r>
                    </a:p>
                    <a:p>
                      <a:pPr algn="ctr"/>
                      <a:r>
                        <a:rPr lang="en-US" baseline="0" dirty="0" smtClean="0">
                          <a:latin typeface="Comic Sans MS" pitchFamily="66" charset="0"/>
                        </a:rPr>
                        <a:t>atom  in the compound.</a:t>
                      </a:r>
                    </a:p>
                    <a:p>
                      <a:pPr algn="ctr"/>
                      <a:r>
                        <a:rPr lang="en-US" baseline="0" dirty="0" smtClean="0">
                          <a:latin typeface="Comic Sans MS" pitchFamily="66" charset="0"/>
                        </a:rPr>
                        <a:t>There can be others but must have at least those two.</a:t>
                      </a:r>
                    </a:p>
                    <a:p>
                      <a:pPr algn="ctr"/>
                      <a:endParaRPr lang="en-US" dirty="0" smtClean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Limitation</a:t>
                      </a:r>
                    </a:p>
                    <a:p>
                      <a:pPr algn="ctr"/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Something</a:t>
                      </a:r>
                      <a:r>
                        <a:rPr lang="en-US" baseline="0" dirty="0" smtClean="0">
                          <a:latin typeface="Comic Sans MS" pitchFamily="66" charset="0"/>
                        </a:rPr>
                        <a:t> that can’t be done or shown, or be shown well.</a:t>
                      </a:r>
                    </a:p>
                    <a:p>
                      <a:pPr algn="ctr"/>
                      <a:r>
                        <a:rPr lang="en-US" baseline="0" dirty="0" smtClean="0">
                          <a:latin typeface="Comic Sans MS" pitchFamily="66" charset="0"/>
                        </a:rPr>
                        <a:t>Something bad about it.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97652">
                <a:tc>
                  <a:txBody>
                    <a:bodyPr/>
                    <a:lstStyle/>
                    <a:p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Advantage</a:t>
                      </a:r>
                    </a:p>
                    <a:p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Something it shows well or something good about it.</a:t>
                      </a:r>
                    </a:p>
                    <a:p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endParaRPr lang="en-US" dirty="0" smtClean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r>
                        <a:rPr lang="en-US" dirty="0" smtClean="0">
                          <a:latin typeface="Comic Sans MS" pitchFamily="66" charset="0"/>
                        </a:rPr>
                        <a:t>       If a cell has similar structures</a:t>
                      </a:r>
                      <a:r>
                        <a:rPr lang="en-US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en-US" dirty="0" smtClean="0">
                          <a:latin typeface="Comic Sans MS" pitchFamily="66" charset="0"/>
                        </a:rPr>
                        <a:t>is,</a:t>
                      </a:r>
                      <a:r>
                        <a:rPr lang="en-US" baseline="0" dirty="0" smtClean="0">
                          <a:latin typeface="Comic Sans MS" pitchFamily="66" charset="0"/>
                        </a:rPr>
                        <a:t> it more likely to perform different functions or similar functions?</a:t>
                      </a:r>
                    </a:p>
                    <a:p>
                      <a:pPr algn="ctr"/>
                      <a:endParaRPr lang="en-US" baseline="0" dirty="0" smtClean="0">
                        <a:latin typeface="Comic Sans MS" pitchFamily="66" charset="0"/>
                      </a:endParaRPr>
                    </a:p>
                    <a:p>
                      <a:pPr algn="ctr"/>
                      <a:endParaRPr lang="en-US" baseline="0" dirty="0" smtClean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n-US" baseline="0" dirty="0" smtClean="0">
                          <a:latin typeface="Comic Sans MS" pitchFamily="66" charset="0"/>
                        </a:rPr>
                        <a:t>Similar functions</a:t>
                      </a:r>
                    </a:p>
                    <a:p>
                      <a:pPr algn="ctr"/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r>
                        <a:rPr lang="en-US" baseline="0" dirty="0" smtClean="0">
                          <a:latin typeface="Comic Sans MS" pitchFamily="66" charset="0"/>
                        </a:rPr>
                        <a:t>      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0"/>
          <a:ext cx="6858000" cy="98901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5200"/>
                <a:gridCol w="3352800"/>
              </a:tblGrid>
              <a:tr h="3123596">
                <a:tc>
                  <a:txBody>
                    <a:bodyPr/>
                    <a:lstStyle/>
                    <a:p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Organelles</a:t>
                      </a:r>
                    </a:p>
                    <a:p>
                      <a:pPr algn="ctr"/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tiny organs in the cell that allow the cell to carry out life functions</a:t>
                      </a:r>
                      <a:r>
                        <a:rPr lang="en-US" sz="1800" b="1" i="1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. </a:t>
                      </a:r>
                      <a:endParaRPr lang="en-US" dirty="0" smtClean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Nucleus</a:t>
                      </a:r>
                    </a:p>
                    <a:p>
                      <a:pPr algn="ctr"/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Brain of the Cell.</a:t>
                      </a:r>
                    </a:p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Contains</a:t>
                      </a:r>
                      <a:r>
                        <a:rPr lang="en-US" baseline="0" dirty="0" smtClean="0">
                          <a:latin typeface="Comic Sans MS" pitchFamily="66" charset="0"/>
                        </a:rPr>
                        <a:t> genetic material (DNA)</a:t>
                      </a:r>
                    </a:p>
                    <a:p>
                      <a:pPr algn="ctr"/>
                      <a:r>
                        <a:rPr lang="en-US" baseline="0" dirty="0" smtClean="0">
                          <a:latin typeface="Comic Sans MS" pitchFamily="66" charset="0"/>
                        </a:rPr>
                        <a:t>Command Center – tells cells what to do.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24804">
                <a:tc>
                  <a:txBody>
                    <a:bodyPr/>
                    <a:lstStyle/>
                    <a:p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Vacuole</a:t>
                      </a:r>
                    </a:p>
                    <a:p>
                      <a:pPr algn="ctr"/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Storage</a:t>
                      </a:r>
                      <a:r>
                        <a:rPr lang="en-US" baseline="0" dirty="0" smtClean="0">
                          <a:latin typeface="Comic Sans MS" pitchFamily="66" charset="0"/>
                        </a:rPr>
                        <a:t> for food and water in plant and animal cells.</a:t>
                      </a:r>
                    </a:p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In</a:t>
                      </a:r>
                      <a:r>
                        <a:rPr lang="en-US" baseline="0" dirty="0" smtClean="0">
                          <a:latin typeface="Comic Sans MS" pitchFamily="66" charset="0"/>
                        </a:rPr>
                        <a:t> plant also responsible for</a:t>
                      </a:r>
                    </a:p>
                    <a:p>
                      <a:pPr algn="ctr"/>
                      <a:r>
                        <a:rPr lang="en-US" baseline="0" dirty="0" smtClean="0">
                          <a:latin typeface="Comic Sans MS" pitchFamily="66" charset="0"/>
                        </a:rPr>
                        <a:t>Structural support through </a:t>
                      </a:r>
                      <a:r>
                        <a:rPr lang="en-US" baseline="0" dirty="0" err="1" smtClean="0">
                          <a:latin typeface="Comic Sans MS" pitchFamily="66" charset="0"/>
                        </a:rPr>
                        <a:t>Turgor</a:t>
                      </a:r>
                      <a:r>
                        <a:rPr lang="en-US" baseline="0" dirty="0" smtClean="0">
                          <a:latin typeface="Comic Sans MS" pitchFamily="66" charset="0"/>
                        </a:rPr>
                        <a:t> Pressure</a:t>
                      </a:r>
                    </a:p>
                    <a:p>
                      <a:pPr algn="ctr"/>
                      <a:endParaRPr lang="en-US" baseline="0" dirty="0" smtClean="0">
                        <a:latin typeface="Comic Sans MS" pitchFamily="66" charset="0"/>
                      </a:endParaRPr>
                    </a:p>
                    <a:p>
                      <a:pPr algn="ctr"/>
                      <a:endParaRPr lang="en-US" baseline="0" dirty="0" smtClean="0">
                        <a:latin typeface="Comic Sans MS" pitchFamily="66" charset="0"/>
                      </a:endParaRPr>
                    </a:p>
                    <a:p>
                      <a:pPr algn="ctr"/>
                      <a:endParaRPr lang="en-US" dirty="0" smtClean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Mitochondria</a:t>
                      </a:r>
                    </a:p>
                    <a:p>
                      <a:pPr algn="ctr"/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Power</a:t>
                      </a:r>
                      <a:r>
                        <a:rPr lang="en-US" baseline="0" dirty="0" smtClean="0">
                          <a:latin typeface="Comic Sans MS" pitchFamily="66" charset="0"/>
                        </a:rPr>
                        <a:t>house of the cell.</a:t>
                      </a:r>
                    </a:p>
                    <a:p>
                      <a:pPr algn="ctr"/>
                      <a:r>
                        <a:rPr lang="en-US" baseline="0" dirty="0" smtClean="0">
                          <a:latin typeface="Comic Sans MS" pitchFamily="66" charset="0"/>
                        </a:rPr>
                        <a:t>Breaks down food to provide energy for the cell.  The cells that need the most energy will have the most mitochondria.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97652">
                <a:tc>
                  <a:txBody>
                    <a:bodyPr/>
                    <a:lstStyle/>
                    <a:p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Cytoplasm</a:t>
                      </a:r>
                    </a:p>
                    <a:p>
                      <a:pPr algn="ctr"/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Gel</a:t>
                      </a:r>
                      <a:r>
                        <a:rPr lang="en-US" baseline="0" dirty="0" smtClean="0">
                          <a:latin typeface="Comic Sans MS" pitchFamily="66" charset="0"/>
                        </a:rPr>
                        <a:t> like substance that holds</a:t>
                      </a:r>
                    </a:p>
                    <a:p>
                      <a:pPr algn="ctr"/>
                      <a:r>
                        <a:rPr lang="en-US" baseline="0" dirty="0" smtClean="0">
                          <a:latin typeface="Comic Sans MS" pitchFamily="66" charset="0"/>
                        </a:rPr>
                        <a:t>ands protects organelles in the cells. </a:t>
                      </a:r>
                    </a:p>
                    <a:p>
                      <a:pPr algn="ctr"/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endParaRPr lang="en-US" dirty="0" smtClean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  Cell Membrane</a:t>
                      </a:r>
                    </a:p>
                    <a:p>
                      <a:pPr algn="ctr"/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Semi Permeable</a:t>
                      </a:r>
                      <a:r>
                        <a:rPr lang="en-US" baseline="0" dirty="0" smtClean="0">
                          <a:latin typeface="Comic Sans MS" pitchFamily="66" charset="0"/>
                        </a:rPr>
                        <a:t> layer surrounding cell that selectively allows food, water, oxygen and waste to move in and out of cell</a:t>
                      </a:r>
                    </a:p>
                    <a:p>
                      <a:pPr algn="ctr"/>
                      <a:endParaRPr lang="en-US" dirty="0" smtClean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0"/>
          <a:ext cx="6858000" cy="9083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5200"/>
                <a:gridCol w="3352800"/>
              </a:tblGrid>
              <a:tr h="3123596">
                <a:tc>
                  <a:txBody>
                    <a:bodyPr/>
                    <a:lstStyle/>
                    <a:p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Permeable</a:t>
                      </a:r>
                    </a:p>
                    <a:p>
                      <a:pPr algn="ctr"/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Has spaces that</a:t>
                      </a:r>
                      <a:r>
                        <a:rPr lang="en-US" baseline="0" dirty="0" smtClean="0">
                          <a:latin typeface="Comic Sans MS" pitchFamily="66" charset="0"/>
                        </a:rPr>
                        <a:t> a</a:t>
                      </a:r>
                      <a:r>
                        <a:rPr lang="en-US" dirty="0" smtClean="0">
                          <a:latin typeface="Comic Sans MS" pitchFamily="66" charset="0"/>
                        </a:rPr>
                        <a:t>llows</a:t>
                      </a:r>
                      <a:r>
                        <a:rPr lang="en-US" baseline="0" dirty="0" smtClean="0">
                          <a:latin typeface="Comic Sans MS" pitchFamily="66" charset="0"/>
                        </a:rPr>
                        <a:t> certain particles to flow in and out of a material.</a:t>
                      </a:r>
                    </a:p>
                    <a:p>
                      <a:pPr algn="ctr"/>
                      <a:r>
                        <a:rPr lang="en-US" baseline="0" dirty="0" smtClean="0">
                          <a:latin typeface="Comic Sans MS" pitchFamily="66" charset="0"/>
                        </a:rPr>
                        <a:t>Ex. your clothes are permeable.</a:t>
                      </a:r>
                      <a:endParaRPr lang="en-US" dirty="0" smtClean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Chloroplast</a:t>
                      </a:r>
                    </a:p>
                    <a:p>
                      <a:pPr algn="ctr"/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The site of Photosynthesis</a:t>
                      </a:r>
                    </a:p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Takes the suns energy</a:t>
                      </a:r>
                      <a:r>
                        <a:rPr lang="en-US" baseline="0" dirty="0" smtClean="0">
                          <a:latin typeface="Comic Sans MS" pitchFamily="66" charset="0"/>
                        </a:rPr>
                        <a:t> and produces food for the plants.</a:t>
                      </a:r>
                    </a:p>
                    <a:p>
                      <a:pPr algn="ctr"/>
                      <a:endParaRPr lang="en-US" baseline="0" dirty="0" smtClean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n-US" baseline="0" dirty="0" smtClean="0">
                          <a:latin typeface="Comic Sans MS" pitchFamily="66" charset="0"/>
                        </a:rPr>
                        <a:t>Only in plants***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24804">
                <a:tc>
                  <a:txBody>
                    <a:bodyPr/>
                    <a:lstStyle/>
                    <a:p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Cell Wall</a:t>
                      </a:r>
                    </a:p>
                    <a:p>
                      <a:pPr algn="ctr"/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Rigid</a:t>
                      </a:r>
                      <a:r>
                        <a:rPr lang="en-US" baseline="0" dirty="0" smtClean="0">
                          <a:latin typeface="Comic Sans MS" pitchFamily="66" charset="0"/>
                        </a:rPr>
                        <a:t> (stiff) covering that protects the cell and provides </a:t>
                      </a:r>
                    </a:p>
                    <a:p>
                      <a:pPr algn="ctr"/>
                      <a:r>
                        <a:rPr lang="en-US" baseline="0" dirty="0" smtClean="0">
                          <a:latin typeface="Comic Sans MS" pitchFamily="66" charset="0"/>
                        </a:rPr>
                        <a:t>support for the cell.</a:t>
                      </a:r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      Only in plants***</a:t>
                      </a:r>
                    </a:p>
                    <a:p>
                      <a:r>
                        <a:rPr lang="en-US" dirty="0" smtClean="0">
                          <a:latin typeface="Comic Sans MS" pitchFamily="66" charset="0"/>
                        </a:rPr>
                        <a:t> 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Cell Theory</a:t>
                      </a:r>
                    </a:p>
                    <a:p>
                      <a:pPr algn="ctr"/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l"/>
                      <a:r>
                        <a:rPr lang="en-US" dirty="0" smtClean="0">
                          <a:latin typeface="Comic Sans MS" pitchFamily="66" charset="0"/>
                        </a:rPr>
                        <a:t>    1.  All organisms</a:t>
                      </a:r>
                      <a:r>
                        <a:rPr lang="en-US" baseline="0" dirty="0" smtClean="0">
                          <a:latin typeface="Comic Sans MS" pitchFamily="66" charset="0"/>
                        </a:rPr>
                        <a:t> made of </a:t>
                      </a:r>
                    </a:p>
                    <a:p>
                      <a:pPr algn="l"/>
                      <a:r>
                        <a:rPr lang="en-US" baseline="0" dirty="0" smtClean="0">
                          <a:latin typeface="Comic Sans MS" pitchFamily="66" charset="0"/>
                        </a:rPr>
                        <a:t>         cells.</a:t>
                      </a:r>
                    </a:p>
                    <a:p>
                      <a:pPr algn="l"/>
                      <a:r>
                        <a:rPr lang="en-US" baseline="0" dirty="0" smtClean="0">
                          <a:latin typeface="Comic Sans MS" pitchFamily="66" charset="0"/>
                        </a:rPr>
                        <a:t>    2.   Cells are basic unit of</a:t>
                      </a:r>
                    </a:p>
                    <a:p>
                      <a:pPr algn="l"/>
                      <a:r>
                        <a:rPr lang="en-US" baseline="0" dirty="0" smtClean="0">
                          <a:latin typeface="Comic Sans MS" pitchFamily="66" charset="0"/>
                        </a:rPr>
                        <a:t>          life.</a:t>
                      </a:r>
                    </a:p>
                    <a:p>
                      <a:pPr algn="l"/>
                      <a:r>
                        <a:rPr lang="en-US" baseline="0" dirty="0" smtClean="0">
                          <a:latin typeface="Comic Sans MS" pitchFamily="66" charset="0"/>
                        </a:rPr>
                        <a:t>    3.  All cells perform </a:t>
                      </a:r>
                    </a:p>
                    <a:p>
                      <a:pPr algn="l"/>
                      <a:r>
                        <a:rPr lang="en-US" baseline="0" dirty="0" smtClean="0">
                          <a:latin typeface="Comic Sans MS" pitchFamily="66" charset="0"/>
                        </a:rPr>
                        <a:t>         similar functions to </a:t>
                      </a:r>
                    </a:p>
                    <a:p>
                      <a:pPr algn="l"/>
                      <a:r>
                        <a:rPr lang="en-US" baseline="0" dirty="0" smtClean="0">
                          <a:latin typeface="Comic Sans MS" pitchFamily="66" charset="0"/>
                        </a:rPr>
                        <a:t>         survive (live)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97652">
                <a:tc>
                  <a:txBody>
                    <a:bodyPr/>
                    <a:lstStyle/>
                    <a:p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n-US" dirty="0" err="1" smtClean="0">
                          <a:latin typeface="Comic Sans MS" pitchFamily="66" charset="0"/>
                        </a:rPr>
                        <a:t>Turgor</a:t>
                      </a:r>
                      <a:r>
                        <a:rPr lang="en-US" dirty="0" smtClean="0">
                          <a:latin typeface="Comic Sans MS" pitchFamily="66" charset="0"/>
                        </a:rPr>
                        <a:t> Pressure</a:t>
                      </a:r>
                    </a:p>
                    <a:p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r>
                        <a:rPr lang="en-US" dirty="0" smtClean="0">
                          <a:latin typeface="Comic Sans MS" pitchFamily="66" charset="0"/>
                        </a:rPr>
                        <a:t> Pressure exerted by water</a:t>
                      </a:r>
                    </a:p>
                    <a:p>
                      <a:r>
                        <a:rPr lang="en-US" dirty="0" smtClean="0">
                          <a:latin typeface="Comic Sans MS" pitchFamily="66" charset="0"/>
                        </a:rPr>
                        <a:t>against</a:t>
                      </a:r>
                      <a:r>
                        <a:rPr lang="en-US" baseline="0" dirty="0" smtClean="0">
                          <a:latin typeface="Comic Sans MS" pitchFamily="66" charset="0"/>
                        </a:rPr>
                        <a:t> the cells wall causing the plants cells to be rigid.</a:t>
                      </a:r>
                    </a:p>
                    <a:p>
                      <a:r>
                        <a:rPr lang="en-US" baseline="0" dirty="0" smtClean="0">
                          <a:latin typeface="Comic Sans MS" pitchFamily="66" charset="0"/>
                        </a:rPr>
                        <a:t>(full)</a:t>
                      </a:r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r>
                        <a:rPr lang="en-US" dirty="0" smtClean="0">
                          <a:latin typeface="Comic Sans MS" pitchFamily="66" charset="0"/>
                        </a:rPr>
                        <a:t>This takes</a:t>
                      </a:r>
                      <a:r>
                        <a:rPr lang="en-US" baseline="0" dirty="0" smtClean="0">
                          <a:latin typeface="Comic Sans MS" pitchFamily="66" charset="0"/>
                        </a:rPr>
                        <a:t> place in the vacuole</a:t>
                      </a:r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endParaRPr lang="en-US" dirty="0" smtClean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r>
                        <a:rPr lang="en-US" dirty="0" smtClean="0">
                          <a:latin typeface="Comic Sans MS" pitchFamily="66" charset="0"/>
                        </a:rPr>
                        <a:t>       How</a:t>
                      </a:r>
                      <a:r>
                        <a:rPr lang="en-US" baseline="0" dirty="0" smtClean="0">
                          <a:latin typeface="Comic Sans MS" pitchFamily="66" charset="0"/>
                        </a:rPr>
                        <a:t> do you increase </a:t>
                      </a:r>
                    </a:p>
                    <a:p>
                      <a:r>
                        <a:rPr lang="en-US" baseline="0" dirty="0" smtClean="0">
                          <a:latin typeface="Comic Sans MS" pitchFamily="66" charset="0"/>
                        </a:rPr>
                        <a:t>         </a:t>
                      </a:r>
                      <a:r>
                        <a:rPr lang="en-US" baseline="0" dirty="0" err="1" smtClean="0">
                          <a:latin typeface="Comic Sans MS" pitchFamily="66" charset="0"/>
                        </a:rPr>
                        <a:t>Turgor</a:t>
                      </a:r>
                      <a:r>
                        <a:rPr lang="en-US" baseline="0" dirty="0" smtClean="0">
                          <a:latin typeface="Comic Sans MS" pitchFamily="66" charset="0"/>
                        </a:rPr>
                        <a:t> pressure?</a:t>
                      </a:r>
                    </a:p>
                    <a:p>
                      <a:endParaRPr lang="en-US" baseline="0" dirty="0" smtClean="0">
                        <a:latin typeface="Comic Sans MS" pitchFamily="66" charset="0"/>
                      </a:endParaRPr>
                    </a:p>
                    <a:p>
                      <a:endParaRPr lang="en-US" baseline="0" dirty="0" smtClean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n-US" baseline="0" dirty="0" smtClean="0">
                          <a:latin typeface="Comic Sans MS" pitchFamily="66" charset="0"/>
                        </a:rPr>
                        <a:t>       Add Water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6014366"/>
              </p:ext>
            </p:extLst>
          </p:nvPr>
        </p:nvGraphicFramePr>
        <p:xfrm>
          <a:off x="0" y="0"/>
          <a:ext cx="6858000" cy="9357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5200"/>
                <a:gridCol w="3352800"/>
              </a:tblGrid>
              <a:tr h="3123596">
                <a:tc>
                  <a:txBody>
                    <a:bodyPr/>
                    <a:lstStyle/>
                    <a:p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How do you </a:t>
                      </a:r>
                      <a:r>
                        <a:rPr lang="en-US" u="sng" dirty="0" smtClean="0">
                          <a:latin typeface="Comic Sans MS" pitchFamily="66" charset="0"/>
                        </a:rPr>
                        <a:t>increase </a:t>
                      </a:r>
                    </a:p>
                    <a:p>
                      <a:pPr algn="ctr"/>
                      <a:r>
                        <a:rPr lang="en-US" dirty="0" err="1" smtClean="0">
                          <a:latin typeface="Comic Sans MS" pitchFamily="66" charset="0"/>
                        </a:rPr>
                        <a:t>Turgor</a:t>
                      </a:r>
                      <a:r>
                        <a:rPr lang="en-US" baseline="0" dirty="0" smtClean="0">
                          <a:latin typeface="Comic Sans MS" pitchFamily="66" charset="0"/>
                        </a:rPr>
                        <a:t> Pressure?</a:t>
                      </a:r>
                    </a:p>
                    <a:p>
                      <a:pPr algn="ctr"/>
                      <a:endParaRPr lang="en-US" baseline="0" dirty="0" smtClean="0">
                        <a:latin typeface="Comic Sans MS" pitchFamily="66" charset="0"/>
                      </a:endParaRPr>
                    </a:p>
                    <a:p>
                      <a:pPr algn="ctr"/>
                      <a:endParaRPr lang="en-US" baseline="0" dirty="0" smtClean="0">
                        <a:latin typeface="Comic Sans MS" pitchFamily="66" charset="0"/>
                      </a:endParaRPr>
                    </a:p>
                    <a:p>
                      <a:pPr algn="ctr"/>
                      <a:endParaRPr lang="en-US" baseline="0" dirty="0" smtClean="0">
                        <a:latin typeface="Comic Sans MS" pitchFamily="66" charset="0"/>
                      </a:endParaRPr>
                    </a:p>
                    <a:p>
                      <a:pPr algn="ctr"/>
                      <a:endParaRPr lang="en-US" baseline="0" dirty="0" smtClean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n-US" baseline="0" dirty="0" smtClean="0">
                          <a:latin typeface="Comic Sans MS" pitchFamily="66" charset="0"/>
                        </a:rPr>
                        <a:t>Add </a:t>
                      </a:r>
                      <a:r>
                        <a:rPr lang="en-US" baseline="0" dirty="0" smtClean="0">
                          <a:latin typeface="Comic Sans MS" pitchFamily="66" charset="0"/>
                        </a:rPr>
                        <a:t>Water</a:t>
                      </a:r>
                      <a:endParaRPr lang="en-US" dirty="0" smtClean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r>
                        <a:rPr lang="en-US" dirty="0" smtClean="0">
                          <a:latin typeface="Comic Sans MS" pitchFamily="66" charset="0"/>
                        </a:rPr>
                        <a:t>    How do you </a:t>
                      </a:r>
                      <a:r>
                        <a:rPr lang="en-US" u="sng" dirty="0" smtClean="0">
                          <a:latin typeface="Comic Sans MS" pitchFamily="66" charset="0"/>
                        </a:rPr>
                        <a:t>decrease</a:t>
                      </a:r>
                    </a:p>
                    <a:p>
                      <a:r>
                        <a:rPr lang="en-US" dirty="0" smtClean="0">
                          <a:latin typeface="Comic Sans MS" pitchFamily="66" charset="0"/>
                        </a:rPr>
                        <a:t>      </a:t>
                      </a:r>
                      <a:r>
                        <a:rPr lang="en-US" dirty="0" err="1" smtClean="0">
                          <a:latin typeface="Comic Sans MS" pitchFamily="66" charset="0"/>
                        </a:rPr>
                        <a:t>Turgor</a:t>
                      </a:r>
                      <a:r>
                        <a:rPr lang="en-US" dirty="0" smtClean="0">
                          <a:latin typeface="Comic Sans MS" pitchFamily="66" charset="0"/>
                        </a:rPr>
                        <a:t> Pressure?</a:t>
                      </a:r>
                    </a:p>
                    <a:p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Remove</a:t>
                      </a:r>
                      <a:r>
                        <a:rPr lang="en-US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en-US" baseline="0" dirty="0" smtClean="0">
                          <a:latin typeface="Comic Sans MS" pitchFamily="66" charset="0"/>
                        </a:rPr>
                        <a:t>water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24804">
                <a:tc>
                  <a:txBody>
                    <a:bodyPr/>
                    <a:lstStyle/>
                    <a:p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A wilted</a:t>
                      </a:r>
                      <a:r>
                        <a:rPr lang="en-US" baseline="0" dirty="0" smtClean="0">
                          <a:latin typeface="Comic Sans MS" pitchFamily="66" charset="0"/>
                        </a:rPr>
                        <a:t> plant is a sign of….</a:t>
                      </a:r>
                    </a:p>
                    <a:p>
                      <a:pPr algn="ctr"/>
                      <a:endParaRPr lang="en-US" baseline="0" dirty="0" smtClean="0">
                        <a:latin typeface="Comic Sans MS" pitchFamily="66" charset="0"/>
                      </a:endParaRPr>
                    </a:p>
                    <a:p>
                      <a:pPr algn="ctr"/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  </a:t>
                      </a:r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A</a:t>
                      </a:r>
                      <a:r>
                        <a:rPr lang="en-US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en-US" baseline="0" dirty="0" smtClean="0">
                          <a:latin typeface="Comic Sans MS" pitchFamily="66" charset="0"/>
                        </a:rPr>
                        <a:t>decrease in turgor</a:t>
                      </a:r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  pressure.</a:t>
                      </a:r>
                    </a:p>
                    <a:p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r>
                        <a:rPr lang="en-US" dirty="0" smtClean="0">
                          <a:latin typeface="Comic Sans MS" pitchFamily="66" charset="0"/>
                        </a:rPr>
                        <a:t>   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>
                          <a:latin typeface="Comic Sans MS" panose="030F0702030302020204" pitchFamily="66" charset="0"/>
                        </a:rPr>
                        <a:t>Which</a:t>
                      </a:r>
                      <a:r>
                        <a:rPr lang="en-US" baseline="0" dirty="0" smtClean="0">
                          <a:latin typeface="Comic Sans MS" panose="030F0702030302020204" pitchFamily="66" charset="0"/>
                        </a:rPr>
                        <a:t> cell organelle contains the genes (DNA) that control inheritance?</a:t>
                      </a:r>
                    </a:p>
                    <a:p>
                      <a:endParaRPr lang="en-US" baseline="0" dirty="0" smtClean="0">
                        <a:latin typeface="Comic Sans MS" panose="030F0702030302020204" pitchFamily="66" charset="0"/>
                      </a:endParaRPr>
                    </a:p>
                    <a:p>
                      <a:endParaRPr lang="en-US" baseline="0" dirty="0" smtClean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US" baseline="0" dirty="0" smtClean="0">
                          <a:latin typeface="Comic Sans MS" panose="030F0702030302020204" pitchFamily="66" charset="0"/>
                        </a:rPr>
                        <a:t>              </a:t>
                      </a:r>
                    </a:p>
                    <a:p>
                      <a:endParaRPr lang="en-US" baseline="0" dirty="0" smtClean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US" baseline="0" dirty="0" smtClean="0">
                          <a:latin typeface="Comic Sans MS" panose="030F0702030302020204" pitchFamily="66" charset="0"/>
                        </a:rPr>
                        <a:t>  Nucleus</a:t>
                      </a:r>
                      <a:endParaRPr lang="en-US" dirty="0" smtClean="0">
                        <a:latin typeface="Comic Sans MS" panose="030F0702030302020204" pitchFamily="66" charset="0"/>
                      </a:endParaRPr>
                    </a:p>
                    <a:p>
                      <a:endParaRPr lang="en-US" dirty="0" smtClean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97652">
                <a:tc>
                  <a:txBody>
                    <a:bodyPr/>
                    <a:lstStyle/>
                    <a:p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r>
                        <a:rPr lang="en-US" dirty="0" smtClean="0">
                          <a:latin typeface="Comic Sans MS" panose="030F0702030302020204" pitchFamily="66" charset="0"/>
                        </a:rPr>
                        <a:t> Vacuoles</a:t>
                      </a:r>
                      <a:r>
                        <a:rPr lang="en-US" baseline="0" dirty="0" smtClean="0">
                          <a:latin typeface="Comic Sans MS" panose="030F0702030302020204" pitchFamily="66" charset="0"/>
                        </a:rPr>
                        <a:t> are larger in plant cells because they help control……</a:t>
                      </a:r>
                    </a:p>
                    <a:p>
                      <a:endParaRPr lang="en-US" baseline="0" dirty="0" smtClean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US" baseline="0" dirty="0" smtClean="0">
                          <a:latin typeface="Comic Sans MS" panose="030F0702030302020204" pitchFamily="66" charset="0"/>
                        </a:rPr>
                        <a:t>         </a:t>
                      </a:r>
                    </a:p>
                    <a:p>
                      <a:endParaRPr lang="en-US" baseline="0" dirty="0" smtClean="0">
                        <a:latin typeface="Comic Sans MS" panose="030F0702030302020204" pitchFamily="66" charset="0"/>
                      </a:endParaRPr>
                    </a:p>
                    <a:p>
                      <a:endParaRPr lang="en-US" baseline="0" dirty="0" smtClean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US" baseline="0" dirty="0" smtClean="0">
                          <a:latin typeface="Comic Sans MS" panose="030F0702030302020204" pitchFamily="66" charset="0"/>
                        </a:rPr>
                        <a:t>   Turgor pressure</a:t>
                      </a:r>
                      <a:endParaRPr lang="en-US" dirty="0" smtClean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r>
                        <a:rPr lang="en-US" baseline="0" dirty="0" smtClean="0">
                          <a:latin typeface="Comic Sans MS" panose="030F0702030302020204" pitchFamily="66" charset="0"/>
                        </a:rPr>
                        <a:t>If you have a picture of a cell, and it isn’t  marked as plant or animal cell, how could you tell if it was a plant cell?</a:t>
                      </a:r>
                    </a:p>
                    <a:p>
                      <a:endParaRPr lang="en-US" baseline="0" dirty="0" smtClean="0"/>
                    </a:p>
                    <a:p>
                      <a:pPr algn="ctr"/>
                      <a:r>
                        <a:rPr lang="en-US" baseline="0" dirty="0" smtClean="0"/>
                        <a:t>    Look for a cell wall or chloroplasts.  Only plants have those.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  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4157482"/>
              </p:ext>
            </p:extLst>
          </p:nvPr>
        </p:nvGraphicFramePr>
        <p:xfrm>
          <a:off x="0" y="0"/>
          <a:ext cx="6858000" cy="9357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5200"/>
                <a:gridCol w="3352800"/>
              </a:tblGrid>
              <a:tr h="3123596"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endParaRPr lang="en-US" dirty="0" smtClean="0"/>
                    </a:p>
                    <a:p>
                      <a:r>
                        <a:rPr lang="en-US" dirty="0" smtClean="0">
                          <a:latin typeface="Comic Sans MS" panose="030F0702030302020204" pitchFamily="66" charset="0"/>
                        </a:rPr>
                        <a:t>Which</a:t>
                      </a:r>
                      <a:r>
                        <a:rPr lang="en-US" baseline="0" dirty="0" smtClean="0">
                          <a:latin typeface="Comic Sans MS" panose="030F0702030302020204" pitchFamily="66" charset="0"/>
                        </a:rPr>
                        <a:t> cell organelle contains the genes (DNA) that control inheritance?</a:t>
                      </a:r>
                    </a:p>
                    <a:p>
                      <a:endParaRPr lang="en-US" baseline="0" dirty="0" smtClean="0">
                        <a:latin typeface="Comic Sans MS" panose="030F0702030302020204" pitchFamily="66" charset="0"/>
                      </a:endParaRPr>
                    </a:p>
                    <a:p>
                      <a:endParaRPr lang="en-US" baseline="0" dirty="0" smtClean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US" baseline="0" dirty="0" smtClean="0">
                          <a:latin typeface="Comic Sans MS" panose="030F0702030302020204" pitchFamily="66" charset="0"/>
                        </a:rPr>
                        <a:t>                </a:t>
                      </a:r>
                    </a:p>
                    <a:p>
                      <a:endParaRPr lang="en-US" baseline="0" dirty="0" smtClean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US" baseline="0" dirty="0" smtClean="0">
                          <a:latin typeface="Comic Sans MS" panose="030F0702030302020204" pitchFamily="66" charset="0"/>
                        </a:rPr>
                        <a:t> Nucleus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r>
                        <a:rPr lang="en-US" dirty="0" smtClean="0">
                          <a:latin typeface="Comic Sans MS" panose="030F0702030302020204" pitchFamily="66" charset="0"/>
                        </a:rPr>
                        <a:t>What</a:t>
                      </a:r>
                      <a:r>
                        <a:rPr lang="en-US" baseline="0" dirty="0" smtClean="0">
                          <a:latin typeface="Comic Sans MS" panose="030F0702030302020204" pitchFamily="66" charset="0"/>
                        </a:rPr>
                        <a:t> gives plants the green color?</a:t>
                      </a:r>
                    </a:p>
                    <a:p>
                      <a:endParaRPr lang="en-US" baseline="0" dirty="0" smtClean="0">
                        <a:latin typeface="Comic Sans MS" panose="030F0702030302020204" pitchFamily="66" charset="0"/>
                      </a:endParaRPr>
                    </a:p>
                    <a:p>
                      <a:endParaRPr lang="en-US" baseline="0" dirty="0" smtClean="0">
                        <a:latin typeface="Comic Sans MS" panose="030F0702030302020204" pitchFamily="66" charset="0"/>
                      </a:endParaRPr>
                    </a:p>
                    <a:p>
                      <a:endParaRPr lang="en-US" baseline="0" dirty="0" smtClean="0">
                        <a:latin typeface="Comic Sans MS" panose="030F0702030302020204" pitchFamily="66" charset="0"/>
                      </a:endParaRPr>
                    </a:p>
                    <a:p>
                      <a:endParaRPr lang="en-US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dirty="0" smtClean="0">
                          <a:latin typeface="Comic Sans MS" panose="030F0702030302020204" pitchFamily="66" charset="0"/>
                        </a:rPr>
                        <a:t>  Chlorophyll</a:t>
                      </a:r>
                      <a:r>
                        <a:rPr lang="en-US" baseline="0" dirty="0" smtClean="0">
                          <a:latin typeface="Comic Sans MS" panose="030F0702030302020204" pitchFamily="66" charset="0"/>
                        </a:rPr>
                        <a:t> in Chloroplasts</a:t>
                      </a:r>
                      <a:endParaRPr lang="en-US" dirty="0" smtClean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24804"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dirty="0" smtClean="0">
                          <a:latin typeface="Comic Sans MS" panose="030F0702030302020204" pitchFamily="66" charset="0"/>
                        </a:rPr>
                        <a:t>Photosynthesis</a:t>
                      </a:r>
                    </a:p>
                    <a:p>
                      <a:pPr algn="ctr"/>
                      <a:endParaRPr lang="en-US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US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US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US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dirty="0" smtClean="0">
                          <a:latin typeface="Comic Sans MS" panose="030F0702030302020204" pitchFamily="66" charset="0"/>
                        </a:rPr>
                        <a:t>The</a:t>
                      </a:r>
                      <a:r>
                        <a:rPr lang="en-US" baseline="0" dirty="0" smtClean="0">
                          <a:latin typeface="Comic Sans MS" panose="030F0702030302020204" pitchFamily="66" charset="0"/>
                        </a:rPr>
                        <a:t> process plants use to change carbon dioxide, water and sunlight into glucose (sugar.</a:t>
                      </a:r>
                      <a:endParaRPr lang="en-US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US" dirty="0" smtClean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n-US" baseline="0" dirty="0" smtClean="0">
                          <a:latin typeface="Comic Sans MS" panose="030F0702030302020204" pitchFamily="66" charset="0"/>
                        </a:rPr>
                        <a:t>Organelles in plant cells that </a:t>
                      </a:r>
                    </a:p>
                    <a:p>
                      <a:pPr algn="ctr"/>
                      <a:r>
                        <a:rPr lang="en-US" baseline="0" dirty="0" smtClean="0">
                          <a:latin typeface="Comic Sans MS" panose="030F0702030302020204" pitchFamily="66" charset="0"/>
                        </a:rPr>
                        <a:t>    produce glucose (food) for</a:t>
                      </a:r>
                    </a:p>
                    <a:p>
                      <a:pPr algn="ctr"/>
                      <a:r>
                        <a:rPr lang="en-US" baseline="0" dirty="0" smtClean="0">
                          <a:latin typeface="Comic Sans MS" panose="030F0702030302020204" pitchFamily="66" charset="0"/>
                        </a:rPr>
                        <a:t> plant through photosynthesis.</a:t>
                      </a:r>
                    </a:p>
                    <a:p>
                      <a:pPr algn="ctr"/>
                      <a:endParaRPr lang="en-US" baseline="0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US" baseline="0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US" baseline="0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baseline="0" dirty="0" smtClean="0">
                          <a:latin typeface="Comic Sans MS" panose="030F0702030302020204" pitchFamily="66" charset="0"/>
                        </a:rPr>
                        <a:t>        </a:t>
                      </a:r>
                    </a:p>
                    <a:p>
                      <a:pPr algn="ctr"/>
                      <a:r>
                        <a:rPr lang="en-US" baseline="0" dirty="0" smtClean="0">
                          <a:latin typeface="Comic Sans MS" panose="030F0702030302020204" pitchFamily="66" charset="0"/>
                        </a:rPr>
                        <a:t>      Chloroplasts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97652"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What</a:t>
                      </a:r>
                      <a:r>
                        <a:rPr lang="en-US" baseline="0" dirty="0" smtClean="0">
                          <a:latin typeface="Comic Sans MS" pitchFamily="66" charset="0"/>
                        </a:rPr>
                        <a:t> Organelle holds your DNA and is responsible for telling your cell what to do?</a:t>
                      </a:r>
                    </a:p>
                    <a:p>
                      <a:pPr algn="ctr"/>
                      <a:endParaRPr lang="en-US" baseline="0" dirty="0" smtClean="0">
                        <a:latin typeface="Comic Sans MS" pitchFamily="66" charset="0"/>
                      </a:endParaRPr>
                    </a:p>
                    <a:p>
                      <a:pPr algn="ctr"/>
                      <a:endParaRPr lang="en-US" baseline="0" dirty="0" smtClean="0">
                        <a:latin typeface="Comic Sans MS" pitchFamily="66" charset="0"/>
                      </a:endParaRPr>
                    </a:p>
                    <a:p>
                      <a:pPr algn="ctr"/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Nucleus</a:t>
                      </a:r>
                    </a:p>
                    <a:p>
                      <a:pPr algn="ctr"/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endParaRPr lang="en-US" dirty="0" smtClean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 smtClean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n-US" sz="1600" dirty="0" smtClean="0">
                          <a:latin typeface="Comic Sans MS" pitchFamily="66" charset="0"/>
                        </a:rPr>
                        <a:t>Which organelle </a:t>
                      </a:r>
                      <a:r>
                        <a:rPr lang="en-US" sz="1600" dirty="0" smtClean="0">
                          <a:latin typeface="Comic Sans MS" pitchFamily="66" charset="0"/>
                        </a:rPr>
                        <a:t>is </a:t>
                      </a:r>
                      <a:r>
                        <a:rPr lang="en-US" sz="1600" dirty="0" smtClean="0">
                          <a:latin typeface="Comic Sans MS" pitchFamily="66" charset="0"/>
                        </a:rPr>
                        <a:t>more </a:t>
                      </a:r>
                      <a:r>
                        <a:rPr lang="en-US" sz="1600" dirty="0" smtClean="0">
                          <a:latin typeface="Comic Sans MS" pitchFamily="66" charset="0"/>
                        </a:rPr>
                        <a:t>plentiful </a:t>
                      </a:r>
                      <a:r>
                        <a:rPr lang="en-US" sz="1600" dirty="0" smtClean="0">
                          <a:latin typeface="Comic Sans MS" pitchFamily="66" charset="0"/>
                        </a:rPr>
                        <a:t>in your muscle</a:t>
                      </a:r>
                      <a:r>
                        <a:rPr lang="en-US" sz="1600" baseline="0" dirty="0" smtClean="0">
                          <a:latin typeface="Comic Sans MS" pitchFamily="66" charset="0"/>
                        </a:rPr>
                        <a:t> cells </a:t>
                      </a:r>
                      <a:r>
                        <a:rPr lang="en-US" sz="1600" baseline="0" dirty="0" smtClean="0">
                          <a:latin typeface="Comic Sans MS" pitchFamily="66" charset="0"/>
                        </a:rPr>
                        <a:t>than </a:t>
                      </a:r>
                      <a:r>
                        <a:rPr lang="en-US" sz="1600" baseline="0" dirty="0" smtClean="0">
                          <a:latin typeface="Comic Sans MS" pitchFamily="66" charset="0"/>
                        </a:rPr>
                        <a:t>in your skin </a:t>
                      </a:r>
                      <a:r>
                        <a:rPr lang="en-US" sz="1600" baseline="0" dirty="0" smtClean="0">
                          <a:latin typeface="Comic Sans MS" pitchFamily="66" charset="0"/>
                        </a:rPr>
                        <a:t>cells? </a:t>
                      </a:r>
                    </a:p>
                    <a:p>
                      <a:pPr algn="ctr"/>
                      <a:endParaRPr lang="en-US" sz="1600" baseline="0" dirty="0" smtClean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n-US" sz="1600" baseline="0" dirty="0" smtClean="0">
                          <a:latin typeface="Comic Sans MS" pitchFamily="66" charset="0"/>
                        </a:rPr>
                        <a:t>Mitochondria</a:t>
                      </a:r>
                    </a:p>
                    <a:p>
                      <a:pPr algn="ctr"/>
                      <a:endParaRPr lang="en-US" sz="1600" baseline="0" dirty="0" smtClean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n-US" sz="1600" baseline="0" dirty="0" smtClean="0">
                          <a:latin typeface="Comic Sans MS" pitchFamily="66" charset="0"/>
                        </a:rPr>
                        <a:t>mitochondria provide </a:t>
                      </a:r>
                      <a:r>
                        <a:rPr lang="en-US" sz="1600" baseline="0" dirty="0" smtClean="0">
                          <a:latin typeface="Comic Sans MS" pitchFamily="66" charset="0"/>
                        </a:rPr>
                        <a:t>energy for </a:t>
                      </a:r>
                      <a:r>
                        <a:rPr lang="en-US" sz="1600" baseline="0" dirty="0" smtClean="0">
                          <a:latin typeface="Comic Sans MS" pitchFamily="66" charset="0"/>
                        </a:rPr>
                        <a:t>cells and </a:t>
                      </a:r>
                      <a:r>
                        <a:rPr lang="en-US" sz="1600" baseline="0" dirty="0" smtClean="0">
                          <a:latin typeface="Comic Sans MS" pitchFamily="66" charset="0"/>
                        </a:rPr>
                        <a:t>muscles need more energy than your skin</a:t>
                      </a:r>
                      <a:r>
                        <a:rPr lang="en-US" sz="1800" baseline="0" dirty="0" smtClean="0">
                          <a:latin typeface="Comic Sans MS" pitchFamily="66" charset="0"/>
                        </a:rPr>
                        <a:t>.</a:t>
                      </a:r>
                      <a:endParaRPr lang="en-US" sz="1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0"/>
          <a:ext cx="6858000" cy="9083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5200"/>
                <a:gridCol w="3352800"/>
              </a:tblGrid>
              <a:tr h="3123596"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Which two organelles</a:t>
                      </a:r>
                      <a:r>
                        <a:rPr lang="en-US" baseline="0" dirty="0" smtClean="0">
                          <a:latin typeface="Comic Sans MS" pitchFamily="66" charset="0"/>
                        </a:rPr>
                        <a:t> are only found in plant cells?</a:t>
                      </a:r>
                    </a:p>
                    <a:p>
                      <a:pPr algn="ctr"/>
                      <a:endParaRPr lang="en-US" baseline="0" dirty="0" smtClean="0">
                        <a:latin typeface="Comic Sans MS" pitchFamily="66" charset="0"/>
                      </a:endParaRPr>
                    </a:p>
                    <a:p>
                      <a:pPr algn="ctr"/>
                      <a:endParaRPr lang="en-US" baseline="0" dirty="0" smtClean="0">
                        <a:latin typeface="Comic Sans MS" pitchFamily="66" charset="0"/>
                      </a:endParaRPr>
                    </a:p>
                    <a:p>
                      <a:pPr algn="ctr"/>
                      <a:endParaRPr lang="en-US" baseline="0" dirty="0" smtClean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n-US" baseline="0" dirty="0" smtClean="0">
                          <a:latin typeface="Comic Sans MS" pitchFamily="66" charset="0"/>
                        </a:rPr>
                        <a:t>Chloroplasts and cell wall</a:t>
                      </a:r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endParaRPr lang="en-US" dirty="0" smtClean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Which organelle is</a:t>
                      </a:r>
                      <a:r>
                        <a:rPr lang="en-US" baseline="0" dirty="0" smtClean="0">
                          <a:latin typeface="Comic Sans MS" pitchFamily="66" charset="0"/>
                        </a:rPr>
                        <a:t> found in both plant and animal cells and is a semi permeable covering that allows food and water in and waste out of the cell?</a:t>
                      </a:r>
                    </a:p>
                    <a:p>
                      <a:pPr algn="ctr"/>
                      <a:endParaRPr lang="en-US" baseline="0" dirty="0" smtClean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n-US" baseline="0" dirty="0" smtClean="0">
                          <a:latin typeface="Comic Sans MS" pitchFamily="66" charset="0"/>
                        </a:rPr>
                        <a:t>Cell Membrane</a:t>
                      </a:r>
                      <a:endParaRPr lang="en-US" dirty="0" smtClean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24804"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Which Organelle is responsible</a:t>
                      </a:r>
                      <a:r>
                        <a:rPr lang="en-US" baseline="0" dirty="0" smtClean="0">
                          <a:latin typeface="Comic Sans MS" pitchFamily="66" charset="0"/>
                        </a:rPr>
                        <a:t> for storing water in  plant and animal cells and is very important in the process of </a:t>
                      </a:r>
                      <a:r>
                        <a:rPr lang="en-US" baseline="0" dirty="0" err="1" smtClean="0">
                          <a:latin typeface="Comic Sans MS" pitchFamily="66" charset="0"/>
                        </a:rPr>
                        <a:t>turgor</a:t>
                      </a:r>
                      <a:r>
                        <a:rPr lang="en-US" baseline="0" dirty="0" smtClean="0">
                          <a:latin typeface="Comic Sans MS" pitchFamily="66" charset="0"/>
                        </a:rPr>
                        <a:t> pressure for plants.</a:t>
                      </a:r>
                    </a:p>
                    <a:p>
                      <a:pPr algn="ctr"/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Vacuole</a:t>
                      </a:r>
                    </a:p>
                    <a:p>
                      <a:pPr algn="ctr"/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   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Structure</a:t>
                      </a:r>
                    </a:p>
                    <a:p>
                      <a:pPr algn="ctr"/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What</a:t>
                      </a:r>
                      <a:r>
                        <a:rPr lang="en-US" baseline="0" dirty="0" smtClean="0">
                          <a:latin typeface="Comic Sans MS" pitchFamily="66" charset="0"/>
                        </a:rPr>
                        <a:t> something is made of</a:t>
                      </a:r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endParaRPr lang="en-US" dirty="0" smtClean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97652"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Function</a:t>
                      </a:r>
                    </a:p>
                    <a:p>
                      <a:pPr algn="ctr"/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Something’s job or</a:t>
                      </a:r>
                      <a:r>
                        <a:rPr lang="en-US" baseline="0" dirty="0" smtClean="0">
                          <a:latin typeface="Comic Sans MS" pitchFamily="66" charset="0"/>
                        </a:rPr>
                        <a:t> purpose.</a:t>
                      </a:r>
                    </a:p>
                    <a:p>
                      <a:pPr algn="ctr"/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endParaRPr lang="en-US" dirty="0" smtClean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Similar</a:t>
                      </a:r>
                    </a:p>
                    <a:p>
                      <a:pPr algn="ctr"/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Very much alike</a:t>
                      </a:r>
                      <a:r>
                        <a:rPr lang="en-US" baseline="0" dirty="0" smtClean="0">
                          <a:latin typeface="Comic Sans MS" pitchFamily="66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baseline="0" dirty="0" smtClean="0">
                          <a:latin typeface="Comic Sans MS" pitchFamily="66" charset="0"/>
                        </a:rPr>
                        <a:t>Almost the same.</a:t>
                      </a:r>
                      <a:endParaRPr lang="en-US" dirty="0" smtClean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0"/>
          <a:ext cx="6858000" cy="9631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5200"/>
                <a:gridCol w="3352800"/>
              </a:tblGrid>
              <a:tr h="3123596"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latin typeface="Comic Sans MS" pitchFamily="66" charset="0"/>
                      </a:endParaRPr>
                    </a:p>
                    <a:p>
                      <a:pPr algn="ctr"/>
                      <a:endParaRPr lang="en-US" sz="1800" dirty="0" smtClean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latin typeface="Comic Sans MS" pitchFamily="66" charset="0"/>
                        </a:rPr>
                        <a:t>What is the gel like fluid that</a:t>
                      </a:r>
                    </a:p>
                    <a:p>
                      <a:pPr algn="ctr"/>
                      <a:r>
                        <a:rPr lang="en-US" sz="1800" dirty="0" smtClean="0">
                          <a:latin typeface="Comic Sans MS" pitchFamily="66" charset="0"/>
                        </a:rPr>
                        <a:t>holds</a:t>
                      </a:r>
                      <a:r>
                        <a:rPr lang="en-US" sz="1800" baseline="0" dirty="0" smtClean="0">
                          <a:latin typeface="Comic Sans MS" pitchFamily="66" charset="0"/>
                        </a:rPr>
                        <a:t> and protects the </a:t>
                      </a:r>
                    </a:p>
                    <a:p>
                      <a:pPr algn="ctr"/>
                      <a:r>
                        <a:rPr lang="en-US" sz="1800" baseline="0" dirty="0" smtClean="0">
                          <a:latin typeface="Comic Sans MS" pitchFamily="66" charset="0"/>
                        </a:rPr>
                        <a:t>Organelles inside the cell?</a:t>
                      </a:r>
                    </a:p>
                    <a:p>
                      <a:pPr algn="ctr"/>
                      <a:endParaRPr lang="en-US" sz="1800" baseline="0" dirty="0" smtClean="0">
                        <a:latin typeface="Comic Sans MS" pitchFamily="66" charset="0"/>
                      </a:endParaRPr>
                    </a:p>
                    <a:p>
                      <a:pPr algn="ctr"/>
                      <a:endParaRPr lang="en-US" sz="1800" baseline="0" dirty="0" smtClean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n-US" sz="1800" baseline="0" dirty="0" smtClean="0">
                          <a:latin typeface="Comic Sans MS" pitchFamily="66" charset="0"/>
                        </a:rPr>
                        <a:t>Cytoplasm</a:t>
                      </a:r>
                      <a:endParaRPr lang="en-US" sz="1800" dirty="0" smtClean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latin typeface="Comic Sans MS" pitchFamily="66" charset="0"/>
                      </a:endParaRPr>
                    </a:p>
                    <a:p>
                      <a:pPr algn="ctr"/>
                      <a:endParaRPr lang="en-US" sz="1800" dirty="0" smtClean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latin typeface="Comic Sans MS" pitchFamily="66" charset="0"/>
                        </a:rPr>
                        <a:t>Is Carbon (C) a Compound or an element?</a:t>
                      </a:r>
                    </a:p>
                    <a:p>
                      <a:pPr algn="ctr"/>
                      <a:endParaRPr lang="en-US" sz="1800" dirty="0" smtClean="0">
                        <a:latin typeface="Comic Sans MS" pitchFamily="66" charset="0"/>
                      </a:endParaRPr>
                    </a:p>
                    <a:p>
                      <a:pPr algn="ctr"/>
                      <a:endParaRPr lang="en-US" sz="1800" dirty="0" smtClean="0">
                        <a:latin typeface="Comic Sans MS" pitchFamily="66" charset="0"/>
                      </a:endParaRPr>
                    </a:p>
                    <a:p>
                      <a:pPr algn="ctr"/>
                      <a:endParaRPr lang="en-US" sz="1800" dirty="0" smtClean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latin typeface="Comic Sans MS" pitchFamily="66" charset="0"/>
                        </a:rPr>
                        <a:t>Element</a:t>
                      </a:r>
                      <a:endParaRPr lang="en-US" sz="1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24804"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latin typeface="Comic Sans MS" pitchFamily="66" charset="0"/>
                      </a:endParaRPr>
                    </a:p>
                    <a:p>
                      <a:pPr algn="ctr"/>
                      <a:endParaRPr lang="en-US" sz="1800" dirty="0" smtClean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latin typeface="Comic Sans MS" pitchFamily="66" charset="0"/>
                        </a:rPr>
                        <a:t>Is</a:t>
                      </a:r>
                      <a:r>
                        <a:rPr lang="en-US" sz="1800" baseline="0" dirty="0" smtClean="0">
                          <a:latin typeface="Comic Sans MS" pitchFamily="66" charset="0"/>
                        </a:rPr>
                        <a:t> water H20 a compound or an element?</a:t>
                      </a:r>
                      <a:endParaRPr lang="en-US" sz="1800" dirty="0" smtClean="0">
                        <a:latin typeface="Comic Sans MS" pitchFamily="66" charset="0"/>
                      </a:endParaRPr>
                    </a:p>
                    <a:p>
                      <a:pPr algn="ctr"/>
                      <a:endParaRPr lang="en-US" sz="1800" dirty="0" smtClean="0">
                        <a:latin typeface="Comic Sans MS" pitchFamily="66" charset="0"/>
                      </a:endParaRPr>
                    </a:p>
                    <a:p>
                      <a:pPr algn="ctr"/>
                      <a:endParaRPr lang="en-US" sz="1800" dirty="0" smtClean="0">
                        <a:latin typeface="Comic Sans MS" pitchFamily="66" charset="0"/>
                      </a:endParaRPr>
                    </a:p>
                    <a:p>
                      <a:pPr algn="ctr"/>
                      <a:endParaRPr lang="en-US" sz="1800" dirty="0" smtClean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latin typeface="Comic Sans MS" pitchFamily="66" charset="0"/>
                        </a:rPr>
                        <a:t>Compound   </a:t>
                      </a:r>
                      <a:endParaRPr lang="en-US" sz="1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latin typeface="Comic Sans MS" pitchFamily="66" charset="0"/>
                      </a:endParaRPr>
                    </a:p>
                    <a:p>
                      <a:pPr algn="ctr"/>
                      <a:endParaRPr lang="en-US" sz="1800" dirty="0" smtClean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latin typeface="Comic Sans MS" pitchFamily="66" charset="0"/>
                        </a:rPr>
                        <a:t>What</a:t>
                      </a:r>
                      <a:r>
                        <a:rPr lang="en-US" sz="1800" baseline="0" dirty="0" smtClean="0">
                          <a:latin typeface="Comic Sans MS" pitchFamily="66" charset="0"/>
                        </a:rPr>
                        <a:t> organelle controls the cells functions?</a:t>
                      </a:r>
                    </a:p>
                    <a:p>
                      <a:pPr algn="ctr"/>
                      <a:endParaRPr lang="en-US" sz="1800" baseline="0" dirty="0" smtClean="0">
                        <a:latin typeface="Comic Sans MS" pitchFamily="66" charset="0"/>
                      </a:endParaRPr>
                    </a:p>
                    <a:p>
                      <a:pPr algn="ctr"/>
                      <a:endParaRPr lang="en-US" sz="1800" baseline="0" dirty="0" smtClean="0">
                        <a:latin typeface="Comic Sans MS" pitchFamily="66" charset="0"/>
                      </a:endParaRPr>
                    </a:p>
                    <a:p>
                      <a:pPr algn="ctr"/>
                      <a:endParaRPr lang="en-US" sz="1800" baseline="0" dirty="0" smtClean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n-US" sz="1800" baseline="0" dirty="0" smtClean="0">
                          <a:latin typeface="Comic Sans MS" pitchFamily="66" charset="0"/>
                        </a:rPr>
                        <a:t>Nucleus</a:t>
                      </a:r>
                      <a:endParaRPr lang="en-US" sz="1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97652"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latin typeface="Comic Sans MS" pitchFamily="66" charset="0"/>
                      </a:endParaRPr>
                    </a:p>
                    <a:p>
                      <a:pPr algn="ctr"/>
                      <a:endParaRPr lang="en-US" sz="1800" dirty="0" smtClean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latin typeface="Comic Sans MS" pitchFamily="66" charset="0"/>
                        </a:rPr>
                        <a:t>What two structures are only found in cells</a:t>
                      </a:r>
                      <a:r>
                        <a:rPr lang="en-US" sz="1800" baseline="0" dirty="0" smtClean="0">
                          <a:latin typeface="Comic Sans MS" pitchFamily="66" charset="0"/>
                        </a:rPr>
                        <a:t> that can make their own food?</a:t>
                      </a:r>
                    </a:p>
                    <a:p>
                      <a:pPr algn="ctr"/>
                      <a:endParaRPr lang="en-US" sz="1800" baseline="0" dirty="0" smtClean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n-US" sz="1800" baseline="0" dirty="0" smtClean="0">
                          <a:latin typeface="Comic Sans MS" pitchFamily="66" charset="0"/>
                        </a:rPr>
                        <a:t>Cell wall and chloroplasts</a:t>
                      </a:r>
                    </a:p>
                    <a:p>
                      <a:pPr algn="ctr"/>
                      <a:endParaRPr lang="en-US" sz="1800" baseline="0" dirty="0" smtClean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n-US" sz="1800" baseline="0" dirty="0" smtClean="0">
                          <a:latin typeface="Comic Sans MS" pitchFamily="66" charset="0"/>
                        </a:rPr>
                        <a:t>Only plants can make their own food.</a:t>
                      </a:r>
                      <a:endParaRPr lang="en-US" sz="1800" dirty="0" smtClean="0">
                        <a:latin typeface="Comic Sans MS" pitchFamily="66" charset="0"/>
                      </a:endParaRPr>
                    </a:p>
                    <a:p>
                      <a:pPr algn="ctr"/>
                      <a:endParaRPr lang="en-US" sz="1800" dirty="0" smtClean="0">
                        <a:latin typeface="Comic Sans MS" pitchFamily="66" charset="0"/>
                      </a:endParaRPr>
                    </a:p>
                    <a:p>
                      <a:pPr algn="ctr"/>
                      <a:endParaRPr lang="en-US" sz="1800" dirty="0" smtClean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latin typeface="Comic Sans MS" pitchFamily="66" charset="0"/>
                      </a:endParaRPr>
                    </a:p>
                    <a:p>
                      <a:pPr algn="ctr"/>
                      <a:endParaRPr lang="en-US" sz="1800" dirty="0" smtClean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latin typeface="Comic Sans MS" pitchFamily="66" charset="0"/>
                        </a:rPr>
                        <a:t>Which organelle is most like</a:t>
                      </a:r>
                      <a:r>
                        <a:rPr lang="en-US" sz="1800" baseline="0" dirty="0" smtClean="0">
                          <a:latin typeface="Comic Sans MS" pitchFamily="66" charset="0"/>
                        </a:rPr>
                        <a:t> your stomach breaking down your food for energy?</a:t>
                      </a:r>
                    </a:p>
                    <a:p>
                      <a:pPr algn="ctr"/>
                      <a:endParaRPr lang="en-US" sz="1800" baseline="0" dirty="0" smtClean="0">
                        <a:latin typeface="Comic Sans MS" pitchFamily="66" charset="0"/>
                      </a:endParaRPr>
                    </a:p>
                    <a:p>
                      <a:pPr algn="ctr"/>
                      <a:endParaRPr lang="en-US" sz="1800" baseline="0" dirty="0" smtClean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n-US" sz="1800" baseline="0" dirty="0" smtClean="0">
                          <a:latin typeface="Comic Sans MS" pitchFamily="66" charset="0"/>
                        </a:rPr>
                        <a:t>Mitochondria</a:t>
                      </a:r>
                      <a:endParaRPr lang="en-US" sz="1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4887770"/>
              </p:ext>
            </p:extLst>
          </p:nvPr>
        </p:nvGraphicFramePr>
        <p:xfrm>
          <a:off x="0" y="0"/>
          <a:ext cx="6858000" cy="96170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5200"/>
                <a:gridCol w="3352800"/>
              </a:tblGrid>
              <a:tr h="3123596"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n-US" dirty="0" err="1" smtClean="0">
                          <a:latin typeface="Comic Sans MS" pitchFamily="66" charset="0"/>
                        </a:rPr>
                        <a:t>Lysosome</a:t>
                      </a:r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Destroys and consumes</a:t>
                      </a:r>
                      <a:r>
                        <a:rPr lang="en-US" baseline="0" dirty="0" smtClean="0">
                          <a:latin typeface="Comic Sans MS" pitchFamily="66" charset="0"/>
                        </a:rPr>
                        <a:t> worn cell parts. Acts as garbage </a:t>
                      </a:r>
                      <a:endParaRPr lang="en-US" baseline="0" dirty="0" smtClean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n-US" baseline="0" dirty="0" smtClean="0">
                          <a:latin typeface="Comic Sans MS" pitchFamily="66" charset="0"/>
                        </a:rPr>
                        <a:t>man.</a:t>
                      </a:r>
                    </a:p>
                    <a:p>
                      <a:pPr algn="ctr"/>
                      <a:endParaRPr lang="en-US" baseline="0" dirty="0" smtClean="0">
                        <a:latin typeface="Comic Sans MS" pitchFamily="66" charset="0"/>
                      </a:endParaRPr>
                    </a:p>
                    <a:p>
                      <a:pPr algn="ctr"/>
                      <a:endParaRPr lang="en-US" dirty="0" smtClean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Which organelle</a:t>
                      </a:r>
                      <a:r>
                        <a:rPr lang="en-US" baseline="0" dirty="0" smtClean="0">
                          <a:latin typeface="Comic Sans MS" pitchFamily="66" charset="0"/>
                        </a:rPr>
                        <a:t> destroys and consumes worn and dead cell parts?</a:t>
                      </a:r>
                    </a:p>
                    <a:p>
                      <a:pPr algn="ctr"/>
                      <a:endParaRPr lang="en-US" baseline="0" dirty="0" smtClean="0">
                        <a:latin typeface="Comic Sans MS" pitchFamily="66" charset="0"/>
                      </a:endParaRPr>
                    </a:p>
                    <a:p>
                      <a:pPr algn="ctr"/>
                      <a:endParaRPr lang="en-US" baseline="0" dirty="0" smtClean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n-US" baseline="0" dirty="0" err="1" smtClean="0">
                          <a:latin typeface="Comic Sans MS" pitchFamily="66" charset="0"/>
                        </a:rPr>
                        <a:t>Lysosome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24804"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What is the basic unit of life?</a:t>
                      </a:r>
                    </a:p>
                    <a:p>
                      <a:pPr algn="ctr"/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The Cell</a:t>
                      </a:r>
                    </a:p>
                    <a:p>
                      <a:pPr algn="ctr"/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   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What two organelles are </a:t>
                      </a:r>
                    </a:p>
                    <a:p>
                      <a:pPr algn="ctr"/>
                      <a:r>
                        <a:rPr lang="en-US" u="sng" dirty="0" smtClean="0">
                          <a:latin typeface="Comic Sans MS" pitchFamily="66" charset="0"/>
                        </a:rPr>
                        <a:t>NOT</a:t>
                      </a:r>
                      <a:r>
                        <a:rPr lang="en-US" u="sng" baseline="0" dirty="0" smtClean="0">
                          <a:latin typeface="Comic Sans MS" pitchFamily="66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baseline="0" dirty="0" smtClean="0">
                          <a:latin typeface="Comic Sans MS" pitchFamily="66" charset="0"/>
                        </a:rPr>
                        <a:t>Found in animal cells?</a:t>
                      </a:r>
                    </a:p>
                    <a:p>
                      <a:pPr algn="ctr"/>
                      <a:endParaRPr lang="en-US" baseline="0" dirty="0" smtClean="0">
                        <a:latin typeface="Comic Sans MS" pitchFamily="66" charset="0"/>
                      </a:endParaRPr>
                    </a:p>
                    <a:p>
                      <a:pPr algn="ctr"/>
                      <a:endParaRPr lang="en-US" baseline="0" dirty="0" smtClean="0">
                        <a:latin typeface="Comic Sans MS" pitchFamily="66" charset="0"/>
                      </a:endParaRPr>
                    </a:p>
                    <a:p>
                      <a:pPr algn="ctr"/>
                      <a:endParaRPr lang="en-US" baseline="0" dirty="0" smtClean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n-US" baseline="0" dirty="0" smtClean="0">
                          <a:latin typeface="Comic Sans MS" pitchFamily="66" charset="0"/>
                        </a:rPr>
                        <a:t>Cell walls and chloroplasts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97652"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All cells look alike and are the same</a:t>
                      </a:r>
                      <a:r>
                        <a:rPr lang="en-US" baseline="0" dirty="0" smtClean="0">
                          <a:latin typeface="Comic Sans MS" pitchFamily="66" charset="0"/>
                        </a:rPr>
                        <a:t> size.</a:t>
                      </a:r>
                    </a:p>
                    <a:p>
                      <a:pPr algn="ctr"/>
                      <a:endParaRPr lang="en-US" baseline="0" dirty="0" smtClean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n-US" baseline="0" dirty="0" smtClean="0">
                          <a:latin typeface="Comic Sans MS" pitchFamily="66" charset="0"/>
                        </a:rPr>
                        <a:t>True or false</a:t>
                      </a:r>
                    </a:p>
                    <a:p>
                      <a:pPr algn="ctr"/>
                      <a:endParaRPr lang="en-US" baseline="0" dirty="0" smtClean="0">
                        <a:latin typeface="Comic Sans MS" pitchFamily="66" charset="0"/>
                      </a:endParaRPr>
                    </a:p>
                    <a:p>
                      <a:pPr algn="ctr"/>
                      <a:endParaRPr lang="en-US" baseline="0" dirty="0" smtClean="0">
                        <a:latin typeface="Comic Sans MS" pitchFamily="66" charset="0"/>
                      </a:endParaRPr>
                    </a:p>
                    <a:p>
                      <a:pPr algn="ctr"/>
                      <a:endParaRPr lang="en-US" baseline="0" dirty="0" smtClean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n-US" baseline="0" dirty="0" smtClean="0">
                          <a:latin typeface="Comic Sans MS" pitchFamily="66" charset="0"/>
                        </a:rPr>
                        <a:t>False</a:t>
                      </a:r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endParaRPr lang="en-US" dirty="0" smtClean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Animals</a:t>
                      </a:r>
                      <a:r>
                        <a:rPr lang="en-US" baseline="0" dirty="0" smtClean="0">
                          <a:latin typeface="Comic Sans MS" pitchFamily="66" charset="0"/>
                        </a:rPr>
                        <a:t> and Plant Cells both have Cell Membranes.</a:t>
                      </a:r>
                    </a:p>
                    <a:p>
                      <a:pPr algn="ctr"/>
                      <a:endParaRPr lang="en-US" baseline="0" dirty="0" smtClean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n-US" baseline="0" dirty="0" smtClean="0">
                          <a:latin typeface="Comic Sans MS" pitchFamily="66" charset="0"/>
                        </a:rPr>
                        <a:t>True or false</a:t>
                      </a:r>
                    </a:p>
                    <a:p>
                      <a:pPr algn="ctr"/>
                      <a:endParaRPr lang="en-US" baseline="0" dirty="0" smtClean="0">
                        <a:latin typeface="Comic Sans MS" pitchFamily="66" charset="0"/>
                      </a:endParaRPr>
                    </a:p>
                    <a:p>
                      <a:pPr algn="ctr"/>
                      <a:endParaRPr lang="en-US" baseline="0" dirty="0" smtClean="0">
                        <a:latin typeface="Comic Sans MS" pitchFamily="66" charset="0"/>
                      </a:endParaRPr>
                    </a:p>
                    <a:p>
                      <a:pPr algn="ctr"/>
                      <a:endParaRPr lang="en-US" baseline="0" dirty="0" smtClean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n-US" baseline="0" smtClean="0">
                          <a:latin typeface="Comic Sans MS" pitchFamily="66" charset="0"/>
                        </a:rPr>
                        <a:t>True</a:t>
                      </a:r>
                      <a:endParaRPr lang="en-US" smtClean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869</Words>
  <Application>Microsoft Office PowerPoint</Application>
  <PresentationFormat>On-screen Show (4:3)</PresentationFormat>
  <Paragraphs>370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Austin Independent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Sylvia Brown</cp:lastModifiedBy>
  <cp:revision>20</cp:revision>
  <cp:lastPrinted>2016-11-04T03:26:59Z</cp:lastPrinted>
  <dcterms:created xsi:type="dcterms:W3CDTF">2012-09-30T16:35:15Z</dcterms:created>
  <dcterms:modified xsi:type="dcterms:W3CDTF">2016-11-04T03:29:42Z</dcterms:modified>
</cp:coreProperties>
</file>